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70" r:id="rId5"/>
    <p:sldId id="271" r:id="rId6"/>
    <p:sldId id="259" r:id="rId7"/>
    <p:sldId id="272" r:id="rId8"/>
    <p:sldId id="273" r:id="rId9"/>
    <p:sldId id="269" r:id="rId10"/>
    <p:sldId id="280" r:id="rId11"/>
    <p:sldId id="274" r:id="rId12"/>
    <p:sldId id="275" r:id="rId13"/>
    <p:sldId id="278" r:id="rId14"/>
    <p:sldId id="260" r:id="rId15"/>
    <p:sldId id="276" r:id="rId16"/>
    <p:sldId id="277" r:id="rId17"/>
    <p:sldId id="261" r:id="rId18"/>
    <p:sldId id="262" r:id="rId19"/>
    <p:sldId id="263" r:id="rId20"/>
    <p:sldId id="264" r:id="rId21"/>
    <p:sldId id="265" r:id="rId22"/>
    <p:sldId id="266" r:id="rId23"/>
    <p:sldId id="267" r:id="rId24"/>
    <p:sldId id="268" r:id="rId25"/>
    <p:sldId id="279"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CC00"/>
    <a:srgbClr val="0066FF"/>
    <a:srgbClr val="0099FF"/>
    <a:srgbClr val="33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62" autoAdjust="0"/>
    <p:restoredTop sz="91695" autoAdjust="0"/>
  </p:normalViewPr>
  <p:slideViewPr>
    <p:cSldViewPr>
      <p:cViewPr varScale="1">
        <p:scale>
          <a:sx n="84" d="100"/>
          <a:sy n="84" d="100"/>
        </p:scale>
        <p:origin x="-348"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6850C03-D0FE-495B-B509-8419EA28C042}" type="slidenum">
              <a:rPr lang="en-US"/>
              <a:pPr/>
              <a:t>‹#›</a:t>
            </a:fld>
            <a:endParaRPr lang="en-US"/>
          </a:p>
        </p:txBody>
      </p:sp>
    </p:spTree>
    <p:extLst>
      <p:ext uri="{BB962C8B-B14F-4D97-AF65-F5344CB8AC3E}">
        <p14:creationId xmlns:p14="http://schemas.microsoft.com/office/powerpoint/2010/main" val="9218821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asonline.org/site/PageServer"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www.nationalacademies.org/nrc" TargetMode="External"/><Relationship Id="rId5" Type="http://schemas.openxmlformats.org/officeDocument/2006/relationships/hyperlink" Target="http://www.iom.edu/" TargetMode="External"/><Relationship Id="rId4" Type="http://schemas.openxmlformats.org/officeDocument/2006/relationships/hyperlink" Target="http://www.nae.edu/"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point</a:t>
            </a:r>
            <a:r>
              <a:rPr lang="en-US" baseline="0" dirty="0" smtClean="0"/>
              <a:t> here is to make certain that they know that Defined STEM cuts across all disciplines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Name tent?</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0832DD-4277-47C2-82FD-87AB4817F0A2}" type="slidenum">
              <a:rPr lang="en-US"/>
              <a:pPr/>
              <a:t>3</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a:buFont typeface="Arial" pitchFamily="34" charset="0"/>
              <a:buChar char="•"/>
            </a:pPr>
            <a:r>
              <a:rPr lang="en-US" b="1" dirty="0" smtClean="0"/>
              <a:t>Let participants</a:t>
            </a:r>
            <a:r>
              <a:rPr lang="en-US" b="1" baseline="0" dirty="0" smtClean="0"/>
              <a:t> individually jot down their ideas, preconceptions about STEM and STEM</a:t>
            </a:r>
          </a:p>
          <a:p>
            <a:pPr>
              <a:buFont typeface="Arial" pitchFamily="34" charset="0"/>
              <a:buChar char="•"/>
            </a:pPr>
            <a:r>
              <a:rPr lang="en-US" b="1" baseline="0" dirty="0" smtClean="0"/>
              <a:t>Talk with a partner.  Do a whip around to chart their ideas</a:t>
            </a:r>
          </a:p>
          <a:p>
            <a:pPr>
              <a:buFont typeface="Arial" pitchFamily="34" charset="0"/>
              <a:buChar char="•"/>
            </a:pPr>
            <a:r>
              <a:rPr lang="en-US" b="1" baseline="0" dirty="0" smtClean="0"/>
              <a:t>Share the summary page from NRC with a “definition” of STEM and ask how this adds to our understanding. What might we add to our definition?  Remind them that this is the “definition” that we will use today when talking about STEM education</a:t>
            </a:r>
          </a:p>
          <a:p>
            <a:r>
              <a:rPr lang="en-US" sz="2800" dirty="0" smtClean="0"/>
              <a:t>A</a:t>
            </a:r>
            <a:r>
              <a:rPr lang="en-US" sz="2800" baseline="0" dirty="0" smtClean="0"/>
              <a:t> bit about the </a:t>
            </a:r>
            <a:r>
              <a:rPr lang="en-US" sz="2800" dirty="0" smtClean="0"/>
              <a:t>National Academies that contribute to the NRC report summary “Successful K-12</a:t>
            </a:r>
            <a:r>
              <a:rPr lang="en-US" sz="2800" baseline="0" dirty="0" smtClean="0"/>
              <a:t> STEM Education”</a:t>
            </a:r>
            <a:endParaRPr lang="en-US" sz="2800" dirty="0" smtClean="0"/>
          </a:p>
          <a:p>
            <a:pPr lvl="1"/>
            <a:r>
              <a:rPr lang="en-US" sz="1900" u="sng" dirty="0" smtClean="0">
                <a:hlinkClick r:id="rId3"/>
              </a:rPr>
              <a:t>National Academy of Sciences</a:t>
            </a:r>
            <a:r>
              <a:rPr lang="en-US" sz="1900" dirty="0" smtClean="0"/>
              <a:t> (NAS),</a:t>
            </a:r>
          </a:p>
          <a:p>
            <a:pPr lvl="1"/>
            <a:r>
              <a:rPr lang="en-US" sz="1900" u="sng" dirty="0" smtClean="0">
                <a:hlinkClick r:id="rId4"/>
              </a:rPr>
              <a:t>National Academy of Engineering</a:t>
            </a:r>
            <a:r>
              <a:rPr lang="en-US" sz="1900" dirty="0" smtClean="0"/>
              <a:t> (NAE),</a:t>
            </a:r>
          </a:p>
          <a:p>
            <a:pPr lvl="1"/>
            <a:r>
              <a:rPr lang="en-US" sz="1900" u="sng" dirty="0" smtClean="0">
                <a:hlinkClick r:id="rId5"/>
              </a:rPr>
              <a:t>Institute of Medicine</a:t>
            </a:r>
            <a:r>
              <a:rPr lang="en-US" sz="1900" dirty="0" smtClean="0"/>
              <a:t> (IOM),</a:t>
            </a:r>
          </a:p>
          <a:p>
            <a:pPr lvl="1"/>
            <a:r>
              <a:rPr lang="en-US" sz="1900" u="sng" dirty="0" smtClean="0">
                <a:hlinkClick r:id="rId6"/>
              </a:rPr>
              <a:t>National Research Council</a:t>
            </a:r>
            <a:r>
              <a:rPr lang="en-US" sz="1900" u="sng" dirty="0" smtClean="0"/>
              <a:t> (</a:t>
            </a:r>
            <a:r>
              <a:rPr lang="en-US" sz="1900" i="1" u="sng" dirty="0" smtClean="0"/>
              <a:t>How People Learn</a:t>
            </a:r>
            <a:r>
              <a:rPr lang="en-US" sz="1900" u="sng" dirty="0" smtClean="0"/>
              <a:t>, 2000)</a:t>
            </a:r>
          </a:p>
          <a:p>
            <a:pPr>
              <a:spcBef>
                <a:spcPts val="1800"/>
              </a:spcBef>
              <a:buFont typeface="Arial" pitchFamily="34" charset="0"/>
              <a:buChar char="•"/>
            </a:pPr>
            <a:r>
              <a:rPr lang="en-US" sz="2800" dirty="0" smtClean="0"/>
              <a:t>Expert committees, selected from the “best in field”</a:t>
            </a:r>
          </a:p>
          <a:p>
            <a:pPr lvl="1"/>
            <a:r>
              <a:rPr lang="en-US" sz="2500" dirty="0" smtClean="0"/>
              <a:t>More than 300 members are Nobel laureates</a:t>
            </a:r>
          </a:p>
          <a:p>
            <a:pPr lvl="0">
              <a:spcBef>
                <a:spcPts val="1800"/>
              </a:spcBef>
              <a:buFont typeface="Arial" pitchFamily="34" charset="0"/>
              <a:buChar char="•"/>
            </a:pPr>
            <a:r>
              <a:rPr lang="en-US" sz="2800" dirty="0" smtClean="0"/>
              <a:t>Conducted a review of research in a variety of fields that has advanced the understanding of human learning</a:t>
            </a:r>
          </a:p>
          <a:p>
            <a:pPr lvl="0">
              <a:spcBef>
                <a:spcPts val="1800"/>
              </a:spcBef>
              <a:buFont typeface="Arial" pitchFamily="34" charset="0"/>
              <a:buChar char="•"/>
            </a:pPr>
            <a:r>
              <a:rPr lang="en-US" sz="2800" dirty="0" smtClean="0"/>
              <a:t>Drew implications for teaching from that body of knowledge</a:t>
            </a:r>
            <a:endParaRPr lang="en-US" b="1" baseline="0" dirty="0" smtClean="0"/>
          </a:p>
          <a:p>
            <a:endParaRPr lang="en-US" b="1" dirty="0" smtClean="0"/>
          </a:p>
          <a:p>
            <a:pPr>
              <a:buFont typeface="Arial" pitchFamily="34" charset="0"/>
              <a:buChar char="•"/>
            </a:pPr>
            <a:r>
              <a:rPr lang="en-US" b="1" dirty="0" smtClean="0"/>
              <a:t>Watch video 2 </a:t>
            </a:r>
            <a:r>
              <a:rPr lang="en-US" b="1" dirty="0"/>
              <a:t>minutes, 28 seconds Video: </a:t>
            </a:r>
            <a:r>
              <a:rPr lang="en-US" dirty="0"/>
              <a:t>http://www.whitehouse.gov/photos-and-video/video/2010/09/16/a-stem-education-tools-change-world  </a:t>
            </a:r>
          </a:p>
          <a:p>
            <a:pPr>
              <a:buFont typeface="Arial" pitchFamily="34" charset="0"/>
              <a:buChar char="•"/>
            </a:pPr>
            <a:r>
              <a:rPr lang="en-US" b="1" dirty="0"/>
              <a:t>Think, Pair, Share – </a:t>
            </a:r>
            <a:r>
              <a:rPr lang="en-US" dirty="0"/>
              <a:t>Stop and jot the ideas that stood out to you.  Share these with a partner.  What did you hear that we </a:t>
            </a:r>
            <a:r>
              <a:rPr lang="en-US" dirty="0" smtClean="0"/>
              <a:t>must?  How does it support what we</a:t>
            </a:r>
            <a:r>
              <a:rPr lang="en-US" baseline="0" dirty="0" smtClean="0"/>
              <a:t> have defined as STEM and STEM education?</a:t>
            </a:r>
            <a:r>
              <a:rPr lang="en-US" dirty="0" smtClean="0"/>
              <a:t> </a:t>
            </a:r>
            <a:endParaRPr lang="en-US" dirty="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0832DD-4277-47C2-82FD-87AB4817F0A2}" type="slidenum">
              <a:rPr lang="en-US"/>
              <a:pPr/>
              <a:t>4</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a:buFont typeface="Arial" pitchFamily="34" charset="0"/>
              <a:buChar char="•"/>
            </a:pPr>
            <a:r>
              <a:rPr lang="en-US" b="1" dirty="0" smtClean="0"/>
              <a:t>Let participants</a:t>
            </a:r>
            <a:r>
              <a:rPr lang="en-US" b="1" baseline="0" dirty="0" smtClean="0"/>
              <a:t> individually jot down their ideas, preconceptions about 21</a:t>
            </a:r>
            <a:r>
              <a:rPr lang="en-US" b="1" baseline="30000" dirty="0" smtClean="0"/>
              <a:t>st</a:t>
            </a:r>
            <a:r>
              <a:rPr lang="en-US" b="1" baseline="0" dirty="0" smtClean="0"/>
              <a:t> century skills. </a:t>
            </a:r>
          </a:p>
          <a:p>
            <a:pPr>
              <a:buFont typeface="Arial" pitchFamily="34" charset="0"/>
              <a:buChar char="•"/>
            </a:pPr>
            <a:r>
              <a:rPr lang="en-US" b="1" baseline="0" dirty="0" smtClean="0"/>
              <a:t>At your table discuss, and put each shared idea on a separate post-it note.</a:t>
            </a:r>
          </a:p>
          <a:p>
            <a:pPr>
              <a:buFont typeface="Arial" pitchFamily="34" charset="0"/>
              <a:buChar char="•"/>
            </a:pPr>
            <a:r>
              <a:rPr lang="en-US" b="1" baseline="0" dirty="0" smtClean="0"/>
              <a:t>Reveal 4Cs in the front, discuss where your post-it notes fit.</a:t>
            </a:r>
          </a:p>
          <a:p>
            <a:pPr>
              <a:buFont typeface="Arial" pitchFamily="34" charset="0"/>
              <a:buChar char="•"/>
            </a:pPr>
            <a:r>
              <a:rPr lang="en-US" b="1" baseline="0" dirty="0" smtClean="0"/>
              <a:t>Ask each table to place their group post-it notes under the appropriate heading in the front (critical thinking, communication, collaboration,  creativity). </a:t>
            </a:r>
          </a:p>
          <a:p>
            <a:endParaRPr lang="en-US" b="1" dirty="0" smtClean="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going to view a video clip from Defined</a:t>
            </a:r>
            <a:r>
              <a:rPr lang="en-US" baseline="0" dirty="0" smtClean="0"/>
              <a:t> STEM that will allow participants to see and hear how 21</a:t>
            </a:r>
            <a:r>
              <a:rPr lang="en-US" baseline="30000" dirty="0" smtClean="0"/>
              <a:t>st</a:t>
            </a:r>
            <a:r>
              <a:rPr lang="en-US" baseline="0" dirty="0" smtClean="0"/>
              <a:t> century skills are vital to Rocket Designing</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purpose</a:t>
            </a:r>
            <a:r>
              <a:rPr lang="en-US" baseline="0" dirty="0" smtClean="0"/>
              <a:t> of this activity is for participants to actively engage with one piece of one topic on Defined STEM site to see how the activity requires 21</a:t>
            </a:r>
            <a:r>
              <a:rPr lang="en-US" baseline="30000" dirty="0" smtClean="0"/>
              <a:t>st</a:t>
            </a:r>
            <a:r>
              <a:rPr lang="en-US" baseline="0" dirty="0" smtClean="0"/>
              <a:t> Century Skills.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with a partner. Jot down an</a:t>
            </a:r>
            <a:r>
              <a:rPr lang="en-US" baseline="0" dirty="0" smtClean="0"/>
              <a:t> idea on an index card</a:t>
            </a:r>
          </a:p>
          <a:p>
            <a:r>
              <a:rPr lang="en-US" baseline="0" dirty="0" smtClean="0"/>
              <a:t>Or on-line tool for participants to share their thinking. Display all answers for the large group to see.</a:t>
            </a:r>
          </a:p>
          <a:p>
            <a:r>
              <a:rPr lang="en-US" baseline="0" dirty="0" smtClean="0"/>
              <a:t>Ask the large group for </a:t>
            </a:r>
            <a:r>
              <a:rPr lang="en-US" baseline="0" dirty="0" err="1" smtClean="0"/>
              <a:t>noticings</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data really speaks to/supports to</a:t>
            </a:r>
            <a:r>
              <a:rPr lang="en-US" baseline="0" dirty="0" smtClean="0"/>
              <a:t> the previous slide. </a:t>
            </a:r>
            <a:r>
              <a:rPr lang="en-US" dirty="0" smtClean="0"/>
              <a:t>Why is it important for students to have a strong background in STEM regardless of their lifelong aspirations</a:t>
            </a:r>
            <a:endParaRPr lang="en-US" dirty="0"/>
          </a:p>
        </p:txBody>
      </p:sp>
      <p:sp>
        <p:nvSpPr>
          <p:cNvPr id="4" name="Slide Number Placeholder 3"/>
          <p:cNvSpPr>
            <a:spLocks noGrp="1"/>
          </p:cNvSpPr>
          <p:nvPr>
            <p:ph type="sldNum" sz="quarter" idx="10"/>
          </p:nvPr>
        </p:nvSpPr>
        <p:spPr/>
        <p:txBody>
          <a:bodyPr/>
          <a:lstStyle/>
          <a:p>
            <a:fld id="{46850C03-D0FE-495B-B509-8419EA28C04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a whip-around on the “one useful thing”….</a:t>
            </a:r>
          </a:p>
        </p:txBody>
      </p:sp>
      <p:sp>
        <p:nvSpPr>
          <p:cNvPr id="4" name="Slide Number Placeholder 3"/>
          <p:cNvSpPr>
            <a:spLocks noGrp="1"/>
          </p:cNvSpPr>
          <p:nvPr>
            <p:ph type="sldNum" sz="quarter" idx="10"/>
          </p:nvPr>
        </p:nvSpPr>
        <p:spPr/>
        <p:txBody>
          <a:bodyPr/>
          <a:lstStyle/>
          <a:p>
            <a:fld id="{46850C03-D0FE-495B-B509-8419EA28C042}"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C6D587-5D86-4CB8-8E64-CDEF5B0352D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0BEC7C-520C-42C0-894A-CC77C2CDDCA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4A2BCDB-4454-408C-BB12-BCC2B93BD75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8C6BBF-144B-4C28-8E0B-7C26D3DC365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F313C7-74B1-4D98-B420-B079A149523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3570D7-E987-46DF-8A01-848BCBD1314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F7F32C4-0050-4569-A829-14963D808ED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4E6765B-EEF6-4809-B2ED-3F038FD8A0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AA4F316-756D-41CF-B148-13D7892C2AC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46D400-7138-4104-83D7-92335A8173C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E55B72-D5BE-4A86-AEFC-F399A122799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133600"/>
            <a:ext cx="8229600" cy="3992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557EA87-431D-42BD-933C-2DE82A751EA0}" type="slidenum">
              <a:rPr lang="en-US"/>
              <a:pPr/>
              <a:t>‹#›</a:t>
            </a:fld>
            <a:endParaRPr lang="en-US"/>
          </a:p>
        </p:txBody>
      </p:sp>
      <p:pic>
        <p:nvPicPr>
          <p:cNvPr id="1032" name="Picture 8"/>
          <p:cNvPicPr>
            <a:picLocks noChangeAspect="1" noChangeArrowheads="1"/>
          </p:cNvPicPr>
          <p:nvPr userDrawn="1"/>
        </p:nvPicPr>
        <p:blipFill>
          <a:blip r:embed="rId13" cstate="print"/>
          <a:srcRect l="20833" t="30000" r="22917" b="46666"/>
          <a:stretch>
            <a:fillRect/>
          </a:stretch>
        </p:blipFill>
        <p:spPr bwMode="auto">
          <a:xfrm>
            <a:off x="0" y="-152400"/>
            <a:ext cx="9144000" cy="2371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cs typeface="+mn-cs"/>
        </a:defRPr>
      </a:lvl2pPr>
      <a:lvl3pPr marL="1143000" indent="-228600" algn="l" rtl="0" fontAlgn="base">
        <a:spcBef>
          <a:spcPct val="20000"/>
        </a:spcBef>
        <a:spcAft>
          <a:spcPct val="0"/>
        </a:spcAft>
        <a:buChar char="•"/>
        <a:defRPr sz="2400">
          <a:solidFill>
            <a:schemeClr val="accent2"/>
          </a:solidFill>
          <a:latin typeface="+mn-lt"/>
          <a:cs typeface="+mn-cs"/>
        </a:defRPr>
      </a:lvl3pPr>
      <a:lvl4pPr marL="1600200" indent="-228600" algn="l" rtl="0" fontAlgn="base">
        <a:spcBef>
          <a:spcPct val="20000"/>
        </a:spcBef>
        <a:spcAft>
          <a:spcPct val="0"/>
        </a:spcAft>
        <a:buChar char="–"/>
        <a:defRPr sz="2000">
          <a:solidFill>
            <a:schemeClr val="accent2"/>
          </a:solidFill>
          <a:latin typeface="+mn-lt"/>
          <a:cs typeface="+mn-cs"/>
        </a:defRPr>
      </a:lvl4pPr>
      <a:lvl5pPr marL="2057400" indent="-228600" algn="l" rtl="0" fontAlgn="base">
        <a:spcBef>
          <a:spcPct val="20000"/>
        </a:spcBef>
        <a:spcAft>
          <a:spcPct val="0"/>
        </a:spcAft>
        <a:buChar char="»"/>
        <a:defRPr sz="2000">
          <a:solidFill>
            <a:schemeClr val="accent2"/>
          </a:solidFill>
          <a:latin typeface="+mn-lt"/>
          <a:cs typeface="+mn-cs"/>
        </a:defRPr>
      </a:lvl5pPr>
      <a:lvl6pPr marL="2514600" indent="-228600" algn="l" rtl="0" fontAlgn="base">
        <a:spcBef>
          <a:spcPct val="20000"/>
        </a:spcBef>
        <a:spcAft>
          <a:spcPct val="0"/>
        </a:spcAft>
        <a:buChar char="»"/>
        <a:defRPr sz="2000">
          <a:solidFill>
            <a:schemeClr val="accent2"/>
          </a:solidFill>
          <a:latin typeface="+mn-lt"/>
          <a:cs typeface="+mn-cs"/>
        </a:defRPr>
      </a:lvl6pPr>
      <a:lvl7pPr marL="2971800" indent="-228600" algn="l" rtl="0" fontAlgn="base">
        <a:spcBef>
          <a:spcPct val="20000"/>
        </a:spcBef>
        <a:spcAft>
          <a:spcPct val="0"/>
        </a:spcAft>
        <a:buChar char="»"/>
        <a:defRPr sz="2000">
          <a:solidFill>
            <a:schemeClr val="accent2"/>
          </a:solidFill>
          <a:latin typeface="+mn-lt"/>
          <a:cs typeface="+mn-cs"/>
        </a:defRPr>
      </a:lvl7pPr>
      <a:lvl8pPr marL="3429000" indent="-228600" algn="l" rtl="0" fontAlgn="base">
        <a:spcBef>
          <a:spcPct val="20000"/>
        </a:spcBef>
        <a:spcAft>
          <a:spcPct val="0"/>
        </a:spcAft>
        <a:buChar char="»"/>
        <a:defRPr sz="2000">
          <a:solidFill>
            <a:schemeClr val="accent2"/>
          </a:solidFill>
          <a:latin typeface="+mn-lt"/>
          <a:cs typeface="+mn-cs"/>
        </a:defRPr>
      </a:lvl8pPr>
      <a:lvl9pPr marL="3886200" indent="-228600" algn="l" rtl="0" fontAlgn="base">
        <a:spcBef>
          <a:spcPct val="20000"/>
        </a:spcBef>
        <a:spcAft>
          <a:spcPct val="0"/>
        </a:spcAft>
        <a:buChar char="»"/>
        <a:defRPr sz="2000">
          <a:solidFill>
            <a:schemeClr val="accent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definedstem.com/login.cfm?introvideo=true"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definedstem.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courses.aiu3.ne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definedstem.wikispaces.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tem.definedlearning.com/tasks/index.cfm?asset_guid=1e6d4af6-042e-4c37-b3a3-d1362cbc721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pdesas.org/module/communicate/forums/363/forum.ashx" TargetMode="External"/><Relationship Id="rId2" Type="http://schemas.openxmlformats.org/officeDocument/2006/relationships/hyperlink" Target="http://www.pdesas.org/module/communicate/forums/382/forum.ashx" TargetMode="External"/><Relationship Id="rId1" Type="http://schemas.openxmlformats.org/officeDocument/2006/relationships/slideLayout" Target="../slideLayouts/slideLayout2.xml"/><Relationship Id="rId5" Type="http://schemas.openxmlformats.org/officeDocument/2006/relationships/hyperlink" Target="http://www.pdesas.org/module/communicate/forums/361/forum.ashx" TargetMode="External"/><Relationship Id="rId4" Type="http://schemas.openxmlformats.org/officeDocument/2006/relationships/hyperlink" Target="http://www.pdesas.org/module/communicate/forums/362/forum.ashx"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stem.definedlearning.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gabriela.rose@aiu3.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hitehouse.gov/photos-and-video/video/2010/09/16/a-stem-education-tools-change-worl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21.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em.definedlearning.com/connect.cfm?asset_guid=6d37717d-0305-4740-ab70-a5fa946e793c&amp;blnSearch=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sa.doc.gov/sites/default/files/news/documents/stemfinalyjuly14.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solidFill>
                  <a:srgbClr val="0066FF"/>
                </a:solidFill>
                <a:latin typeface="Times" pitchFamily="18" charset="0"/>
              </a:rPr>
              <a:t>Defined </a:t>
            </a:r>
            <a:r>
              <a:rPr lang="en-US" dirty="0">
                <a:solidFill>
                  <a:srgbClr val="0066FF"/>
                </a:solidFill>
                <a:latin typeface="Times" pitchFamily="18" charset="0"/>
              </a:rPr>
              <a:t>STEM </a:t>
            </a:r>
            <a:br>
              <a:rPr lang="en-US" dirty="0">
                <a:solidFill>
                  <a:srgbClr val="0066FF"/>
                </a:solidFill>
                <a:latin typeface="Times" pitchFamily="18" charset="0"/>
              </a:rPr>
            </a:br>
            <a:r>
              <a:rPr lang="en-US" dirty="0" smtClean="0">
                <a:solidFill>
                  <a:srgbClr val="0066FF"/>
                </a:solidFill>
                <a:latin typeface="Times" pitchFamily="18" charset="0"/>
              </a:rPr>
              <a:t>Training </a:t>
            </a:r>
            <a:r>
              <a:rPr lang="en-US" dirty="0">
                <a:solidFill>
                  <a:srgbClr val="0066FF"/>
                </a:solidFill>
                <a:latin typeface="Times" pitchFamily="18" charset="0"/>
              </a:rPr>
              <a:t>of Trainers</a:t>
            </a:r>
          </a:p>
        </p:txBody>
      </p:sp>
      <p:sp>
        <p:nvSpPr>
          <p:cNvPr id="2051" name="Rectangle 3"/>
          <p:cNvSpPr>
            <a:spLocks noGrp="1" noChangeArrowheads="1"/>
          </p:cNvSpPr>
          <p:nvPr>
            <p:ph type="subTitle" idx="1"/>
          </p:nvPr>
        </p:nvSpPr>
        <p:spPr/>
        <p:txBody>
          <a:bodyPr/>
          <a:lstStyle/>
          <a:p>
            <a:r>
              <a:rPr lang="en-US" dirty="0" smtClean="0">
                <a:solidFill>
                  <a:srgbClr val="FF9900"/>
                </a:solidFill>
                <a:latin typeface="Times" pitchFamily="18" charset="0"/>
              </a:rPr>
              <a:t>Cindy Shaffer</a:t>
            </a:r>
          </a:p>
          <a:p>
            <a:r>
              <a:rPr lang="en-US" dirty="0" smtClean="0">
                <a:solidFill>
                  <a:srgbClr val="FF9900"/>
                </a:solidFill>
                <a:latin typeface="Times" pitchFamily="18" charset="0"/>
              </a:rPr>
              <a:t>Michael Fierle</a:t>
            </a:r>
          </a:p>
          <a:p>
            <a:r>
              <a:rPr lang="en-US" dirty="0" smtClean="0">
                <a:solidFill>
                  <a:srgbClr val="FF9900"/>
                </a:solidFill>
                <a:latin typeface="Times" pitchFamily="18" charset="0"/>
              </a:rPr>
              <a:t>Gabriela Rose</a:t>
            </a:r>
            <a:endParaRPr lang="en-US" dirty="0">
              <a:solidFill>
                <a:srgbClr val="FF9900"/>
              </a:solidFill>
              <a:latin typeface="Times"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cstate="print"/>
          <a:srcRect l="17250" t="21600" r="18750" b="8400"/>
          <a:stretch>
            <a:fillRect/>
          </a:stretch>
        </p:blipFill>
        <p:spPr bwMode="auto">
          <a:xfrm>
            <a:off x="1295400" y="2590800"/>
            <a:ext cx="5840549" cy="3992563"/>
          </a:xfrm>
          <a:prstGeom prst="rect">
            <a:avLst/>
          </a:prstGeom>
          <a:noFill/>
          <a:ln w="9525">
            <a:noFill/>
            <a:miter lim="800000"/>
            <a:headEnd/>
            <a:tailEnd/>
          </a:ln>
        </p:spPr>
      </p:pic>
      <p:sp>
        <p:nvSpPr>
          <p:cNvPr id="5" name="Rectangle 4"/>
          <p:cNvSpPr/>
          <p:nvPr/>
        </p:nvSpPr>
        <p:spPr>
          <a:xfrm>
            <a:off x="1828800" y="1828800"/>
            <a:ext cx="4572000" cy="646331"/>
          </a:xfrm>
          <a:prstGeom prst="rect">
            <a:avLst/>
          </a:prstGeom>
        </p:spPr>
        <p:txBody>
          <a:bodyPr>
            <a:spAutoFit/>
          </a:bodyPr>
          <a:lstStyle/>
          <a:p>
            <a:r>
              <a:rPr lang="en-US" dirty="0" smtClean="0">
                <a:hlinkClick r:id="rId3"/>
              </a:rPr>
              <a:t>http://www.definedstem.com/login.cfm?introvideo=true</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Navigate Defined STEM</a:t>
            </a:r>
          </a:p>
          <a:p>
            <a:pPr lvl="1"/>
            <a:r>
              <a:rPr lang="en-US" b="1" smtClean="0">
                <a:hlinkClick r:id="rId2" tooltip="Defined STEM"/>
              </a:rPr>
              <a:t>http</a:t>
            </a:r>
            <a:r>
              <a:rPr lang="en-US" b="1" dirty="0" smtClean="0">
                <a:hlinkClick r:id="rId2" tooltip="Defined STEM"/>
              </a:rPr>
              <a:t>://www.definedstem.com</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Search and share out</a:t>
            </a:r>
          </a:p>
          <a:p>
            <a:pPr lvl="1"/>
            <a:r>
              <a:rPr lang="en-US" dirty="0" smtClean="0"/>
              <a:t>Search same thing the 3 different ways:</a:t>
            </a:r>
          </a:p>
          <a:p>
            <a:pPr lvl="2"/>
            <a:r>
              <a:rPr lang="en-US" dirty="0" smtClean="0"/>
              <a:t>Key word</a:t>
            </a:r>
          </a:p>
          <a:p>
            <a:pPr lvl="2"/>
            <a:r>
              <a:rPr lang="en-US" dirty="0" smtClean="0"/>
              <a:t>Curriculum/subject area</a:t>
            </a:r>
          </a:p>
          <a:p>
            <a:pPr lvl="2"/>
            <a:r>
              <a:rPr lang="en-US" dirty="0" smtClean="0"/>
              <a:t>Standards</a:t>
            </a:r>
          </a:p>
          <a:p>
            <a:pPr lvl="2"/>
            <a:endParaRPr lang="en-US" dirty="0" smtClean="0"/>
          </a:p>
          <a:p>
            <a:pPr lvl="1"/>
            <a:r>
              <a:rPr lang="en-US" dirty="0" smtClean="0"/>
              <a:t>Which way worked best for you?</a:t>
            </a:r>
          </a:p>
          <a:p>
            <a:pPr lvl="1"/>
            <a:r>
              <a:rPr lang="en-US" dirty="0" smtClean="0"/>
              <a:t>Share one useful thing you found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To complete the TOT session:</a:t>
            </a:r>
          </a:p>
          <a:p>
            <a:r>
              <a:rPr lang="en-US" dirty="0" smtClean="0"/>
              <a:t>November 11 @ AIU, 12:30-3:30.</a:t>
            </a:r>
          </a:p>
          <a:p>
            <a:pPr>
              <a:buNone/>
            </a:pPr>
            <a:r>
              <a:rPr lang="en-US" dirty="0" smtClean="0"/>
              <a:t>To register-  </a:t>
            </a:r>
            <a:r>
              <a:rPr lang="en-US" dirty="0" smtClean="0">
                <a:hlinkClick r:id="rId2"/>
              </a:rPr>
              <a:t>http://courses.aiu3.net</a:t>
            </a:r>
            <a:endParaRPr lang="en-US" dirty="0" smtClean="0"/>
          </a:p>
          <a:p>
            <a:pPr>
              <a:buNone/>
            </a:pPr>
            <a:endParaRPr lang="en-US" dirty="0" smtClean="0"/>
          </a:p>
          <a:p>
            <a:endParaRPr 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en-US"/>
          </a:p>
        </p:txBody>
      </p:sp>
      <p:sp>
        <p:nvSpPr>
          <p:cNvPr id="15363" name="Rectangle 3"/>
          <p:cNvSpPr>
            <a:spLocks noGrp="1" noChangeArrowheads="1"/>
          </p:cNvSpPr>
          <p:nvPr>
            <p:ph type="body" idx="1"/>
          </p:nvPr>
        </p:nvSpPr>
        <p:spPr/>
        <p:txBody>
          <a:bodyPr/>
          <a:lstStyle/>
          <a:p>
            <a:pPr>
              <a:lnSpc>
                <a:spcPct val="80000"/>
              </a:lnSpc>
              <a:buNone/>
            </a:pPr>
            <a:r>
              <a:rPr lang="en-US" sz="2400" dirty="0" smtClean="0"/>
              <a:t>Let’s Explore PDE SAS (Standards Aligned System)</a:t>
            </a:r>
          </a:p>
          <a:p>
            <a:pPr>
              <a:lnSpc>
                <a:spcPct val="80000"/>
              </a:lnSpc>
              <a:buNone/>
            </a:pPr>
            <a:endParaRPr lang="en-US" sz="1600" dirty="0"/>
          </a:p>
          <a:p>
            <a:pPr>
              <a:lnSpc>
                <a:spcPct val="80000"/>
              </a:lnSpc>
            </a:pPr>
            <a:endParaRPr lang="en-US" sz="1600" dirty="0"/>
          </a:p>
        </p:txBody>
      </p:sp>
      <p:pic>
        <p:nvPicPr>
          <p:cNvPr id="15364" name="Picture 4"/>
          <p:cNvPicPr>
            <a:picLocks noChangeAspect="1" noChangeArrowheads="1"/>
          </p:cNvPicPr>
          <p:nvPr/>
        </p:nvPicPr>
        <p:blipFill>
          <a:blip r:embed="rId2" cstate="print"/>
          <a:srcRect t="21875" r="65625" b="22917"/>
          <a:stretch>
            <a:fillRect/>
          </a:stretch>
        </p:blipFill>
        <p:spPr bwMode="auto">
          <a:xfrm>
            <a:off x="1219200" y="2971800"/>
            <a:ext cx="2846717" cy="3429000"/>
          </a:xfrm>
          <a:prstGeom prst="rect">
            <a:avLst/>
          </a:prstGeom>
          <a:noFill/>
          <a:ln w="9525">
            <a:noFill/>
            <a:miter lim="800000"/>
            <a:headEnd/>
            <a:tailEnd/>
          </a:ln>
        </p:spPr>
      </p:pic>
      <p:sp>
        <p:nvSpPr>
          <p:cNvPr id="7" name="TextBox 6"/>
          <p:cNvSpPr txBox="1"/>
          <p:nvPr/>
        </p:nvSpPr>
        <p:spPr>
          <a:xfrm>
            <a:off x="4648200" y="3657600"/>
            <a:ext cx="3733800" cy="646331"/>
          </a:xfrm>
          <a:prstGeom prst="rect">
            <a:avLst/>
          </a:prstGeom>
          <a:noFill/>
        </p:spPr>
        <p:txBody>
          <a:bodyPr wrap="square" rtlCol="0">
            <a:spAutoFit/>
          </a:bodyPr>
          <a:lstStyle/>
          <a:p>
            <a:r>
              <a:rPr lang="en-US" sz="3600" dirty="0" smtClean="0">
                <a:hlinkClick r:id="rId3"/>
              </a:rPr>
              <a:t>www.pdesas.org</a:t>
            </a:r>
            <a:endParaRPr lang="en-US" sz="36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smtClean="0"/>
              <a:t>Delving Deeper Into A Unit</a:t>
            </a:r>
            <a:endParaRPr lang="en-US" dirty="0"/>
          </a:p>
          <a:p>
            <a:pPr>
              <a:buFontTx/>
              <a:buNone/>
            </a:pPr>
            <a:r>
              <a:rPr lang="en-US" dirty="0" smtClean="0"/>
              <a:t>Working in Pairs:</a:t>
            </a:r>
          </a:p>
          <a:p>
            <a:pPr marL="514350" indent="-514350">
              <a:buFont typeface="+mj-lt"/>
              <a:buAutoNum type="arabicPeriod"/>
            </a:pPr>
            <a:r>
              <a:rPr lang="en-US" dirty="0" smtClean="0"/>
              <a:t>Select a topic</a:t>
            </a:r>
          </a:p>
          <a:p>
            <a:pPr marL="514350" indent="-514350">
              <a:buFont typeface="+mj-lt"/>
              <a:buAutoNum type="arabicPeriod"/>
            </a:pPr>
            <a:r>
              <a:rPr lang="en-US" dirty="0" smtClean="0"/>
              <a:t>Watch at least one video</a:t>
            </a:r>
          </a:p>
          <a:p>
            <a:pPr marL="514350" indent="-514350">
              <a:buFont typeface="+mj-lt"/>
              <a:buAutoNum type="arabicPeriod"/>
            </a:pPr>
            <a:r>
              <a:rPr lang="en-US" dirty="0" smtClean="0"/>
              <a:t>Work through performance task </a:t>
            </a:r>
          </a:p>
          <a:p>
            <a:pPr marL="514350" indent="-514350">
              <a:buFont typeface="+mj-lt"/>
              <a:buAutoNum type="arabicPeriod"/>
            </a:pPr>
            <a:r>
              <a:rPr lang="en-US" dirty="0" smtClean="0"/>
              <a:t>Work through literacy task</a:t>
            </a:r>
          </a:p>
          <a:p>
            <a:pPr marL="514350" indent="-514350">
              <a:buFont typeface="+mj-lt"/>
              <a:buAutoNum type="arabicPeriod"/>
            </a:pPr>
            <a:r>
              <a:rPr lang="en-US" dirty="0" smtClean="0"/>
              <a:t>Complete “Unit Investigation” Worksheet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smtClean="0"/>
              <a:t>Delving Deeper Into A Unit</a:t>
            </a:r>
            <a:endParaRPr lang="en-US" dirty="0"/>
          </a:p>
          <a:p>
            <a:pPr>
              <a:buFontTx/>
              <a:buNone/>
            </a:pPr>
            <a:r>
              <a:rPr lang="en-US" dirty="0" smtClean="0"/>
              <a:t>Report out – whole group</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a:p>
        </p:txBody>
      </p:sp>
      <p:sp>
        <p:nvSpPr>
          <p:cNvPr id="16387" name="Rectangle 3"/>
          <p:cNvSpPr>
            <a:spLocks noGrp="1" noChangeArrowheads="1"/>
          </p:cNvSpPr>
          <p:nvPr>
            <p:ph type="body" idx="1"/>
          </p:nvPr>
        </p:nvSpPr>
        <p:spPr/>
        <p:txBody>
          <a:bodyPr/>
          <a:lstStyle/>
          <a:p>
            <a:pPr>
              <a:lnSpc>
                <a:spcPct val="80000"/>
              </a:lnSpc>
            </a:pPr>
            <a:r>
              <a:rPr lang="en-US" sz="2800" b="1"/>
              <a:t>Within STEM Education and the 21st Century Workplace forum, please respond to the following prompt:  </a:t>
            </a:r>
          </a:p>
          <a:p>
            <a:pPr>
              <a:lnSpc>
                <a:spcPct val="80000"/>
              </a:lnSpc>
            </a:pPr>
            <a:r>
              <a:rPr lang="en-US" sz="2800" b="1"/>
              <a:t>Based upon viewing and evaluating one Defined STEM video, Using Virtual Technology to Assist in Rocket Design, share:</a:t>
            </a:r>
          </a:p>
          <a:p>
            <a:pPr lvl="1">
              <a:lnSpc>
                <a:spcPct val="80000"/>
              </a:lnSpc>
            </a:pPr>
            <a:r>
              <a:rPr lang="en-US" sz="2400" b="1"/>
              <a:t>one finding that aligns with your vision for STEM education; and</a:t>
            </a:r>
          </a:p>
          <a:p>
            <a:pPr lvl="1">
              <a:lnSpc>
                <a:spcPct val="80000"/>
              </a:lnSpc>
            </a:pPr>
            <a:r>
              <a:rPr lang="en-US" sz="2400" b="1"/>
              <a:t>one finding that aligns with the 21st century workplace.  	</a:t>
            </a:r>
            <a:r>
              <a:rPr lang="en-US" sz="2400"/>
              <a:t>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a:t>
            </a:r>
          </a:p>
        </p:txBody>
      </p:sp>
      <p:sp>
        <p:nvSpPr>
          <p:cNvPr id="17411" name="Rectangle 3"/>
          <p:cNvSpPr>
            <a:spLocks noGrp="1" noChangeArrowheads="1"/>
          </p:cNvSpPr>
          <p:nvPr>
            <p:ph type="body" idx="1"/>
          </p:nvPr>
        </p:nvSpPr>
        <p:spPr/>
        <p:txBody>
          <a:bodyPr/>
          <a:lstStyle/>
          <a:p>
            <a:pPr algn="ctr">
              <a:lnSpc>
                <a:spcPct val="80000"/>
              </a:lnSpc>
              <a:buFontTx/>
              <a:buNone/>
            </a:pPr>
            <a:r>
              <a:rPr lang="en-US" sz="2000"/>
              <a:t>Becoming Expert and Application</a:t>
            </a:r>
          </a:p>
          <a:p>
            <a:pPr>
              <a:lnSpc>
                <a:spcPct val="80000"/>
              </a:lnSpc>
            </a:pPr>
            <a:r>
              <a:rPr lang="en-US" sz="2000"/>
              <a:t>Each group will research an assigned area of focus and will create a “Cheat Sheet” identifying critical components of one of the following:  </a:t>
            </a:r>
          </a:p>
          <a:p>
            <a:pPr lvl="1">
              <a:lnSpc>
                <a:spcPct val="80000"/>
              </a:lnSpc>
            </a:pPr>
            <a:r>
              <a:rPr lang="en-US" sz="1800"/>
              <a:t>Webb’s Depth of Knowledge</a:t>
            </a:r>
          </a:p>
          <a:p>
            <a:pPr lvl="1">
              <a:lnSpc>
                <a:spcPct val="80000"/>
              </a:lnSpc>
            </a:pPr>
            <a:r>
              <a:rPr lang="en-US" sz="1800"/>
              <a:t>Differentiated Instruction</a:t>
            </a:r>
          </a:p>
          <a:p>
            <a:pPr lvl="1">
              <a:lnSpc>
                <a:spcPct val="80000"/>
              </a:lnSpc>
            </a:pPr>
            <a:r>
              <a:rPr lang="en-US" sz="1800"/>
              <a:t>Multiple Intelligences</a:t>
            </a:r>
          </a:p>
          <a:p>
            <a:pPr lvl="1">
              <a:lnSpc>
                <a:spcPct val="80000"/>
              </a:lnSpc>
            </a:pPr>
            <a:r>
              <a:rPr lang="en-US" sz="1800"/>
              <a:t>P21:  Learning and Innovation Skills</a:t>
            </a:r>
          </a:p>
          <a:p>
            <a:pPr lvl="1">
              <a:lnSpc>
                <a:spcPct val="80000"/>
              </a:lnSpc>
            </a:pPr>
            <a:endParaRPr lang="en-US" sz="1800"/>
          </a:p>
          <a:p>
            <a:pPr>
              <a:lnSpc>
                <a:spcPct val="80000"/>
              </a:lnSpc>
            </a:pPr>
            <a:r>
              <a:rPr lang="en-US" sz="2000"/>
              <a:t>To assist you in becoming experts, please visit </a:t>
            </a:r>
            <a:r>
              <a:rPr lang="en-US" sz="2000">
                <a:hlinkClick r:id="rId2"/>
              </a:rPr>
              <a:t>http://definedstem.wikispaces.com/</a:t>
            </a:r>
            <a:endParaRPr lang="en-US" sz="2000"/>
          </a:p>
          <a:p>
            <a:pPr>
              <a:lnSpc>
                <a:spcPct val="80000"/>
              </a:lnSpc>
            </a:pPr>
            <a:r>
              <a:rPr lang="en-US" sz="2000"/>
              <a:t>You will have 15 minutes to “become experts.”  Please agree on essential elements of concept in preparation for a “jigsaw!” </a:t>
            </a:r>
          </a:p>
          <a:p>
            <a:pPr>
              <a:lnSpc>
                <a:spcPct val="80000"/>
              </a:lnSpc>
            </a:pPr>
            <a:r>
              <a:rPr lang="en-US" sz="2000"/>
              <a:t>Each member of expert team should document the “essential elements” determined by the group to take to jigsaw groups.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en-US"/>
          </a:p>
        </p:txBody>
      </p:sp>
      <p:sp>
        <p:nvSpPr>
          <p:cNvPr id="18435" name="Rectangle 3"/>
          <p:cNvSpPr>
            <a:spLocks noGrp="1" noChangeArrowheads="1"/>
          </p:cNvSpPr>
          <p:nvPr>
            <p:ph type="body" idx="1"/>
          </p:nvPr>
        </p:nvSpPr>
        <p:spPr/>
        <p:txBody>
          <a:bodyPr/>
          <a:lstStyle/>
          <a:p>
            <a:pPr algn="ctr">
              <a:lnSpc>
                <a:spcPct val="80000"/>
              </a:lnSpc>
              <a:buFontTx/>
              <a:buNone/>
            </a:pPr>
            <a:r>
              <a:rPr lang="en-US" sz="2000"/>
              <a:t>Jigsaw!</a:t>
            </a:r>
          </a:p>
          <a:p>
            <a:pPr>
              <a:lnSpc>
                <a:spcPct val="80000"/>
              </a:lnSpc>
            </a:pPr>
            <a:r>
              <a:rPr lang="en-US" sz="2000"/>
              <a:t>There is now one expert member in each new group. </a:t>
            </a:r>
          </a:p>
          <a:p>
            <a:pPr>
              <a:lnSpc>
                <a:spcPct val="80000"/>
              </a:lnSpc>
            </a:pPr>
            <a:r>
              <a:rPr lang="en-US" sz="2000"/>
              <a:t>Performance task in Defined STEM &amp; Video</a:t>
            </a:r>
          </a:p>
          <a:p>
            <a:pPr lvl="1">
              <a:lnSpc>
                <a:spcPct val="80000"/>
              </a:lnSpc>
            </a:pPr>
            <a:r>
              <a:rPr lang="en-US" sz="1800"/>
              <a:t>Area of Focus:  Technology/Art/Science</a:t>
            </a:r>
          </a:p>
          <a:p>
            <a:pPr>
              <a:lnSpc>
                <a:spcPct val="80000"/>
              </a:lnSpc>
            </a:pPr>
            <a:r>
              <a:rPr lang="en-US" sz="2000">
                <a:hlinkClick r:id="rId2"/>
              </a:rPr>
              <a:t>Floral Designer</a:t>
            </a:r>
            <a:endParaRPr lang="en-US" sz="2000"/>
          </a:p>
          <a:p>
            <a:pPr>
              <a:lnSpc>
                <a:spcPct val="80000"/>
              </a:lnSpc>
            </a:pPr>
            <a:r>
              <a:rPr lang="en-US" sz="2000"/>
              <a:t>While viewing resources, please jot down connections to your area of expertise: </a:t>
            </a:r>
          </a:p>
          <a:p>
            <a:pPr lvl="1">
              <a:lnSpc>
                <a:spcPct val="80000"/>
              </a:lnSpc>
            </a:pPr>
            <a:r>
              <a:rPr lang="en-US" sz="1800"/>
              <a:t>Webb’s Depth of Knowledge</a:t>
            </a:r>
          </a:p>
          <a:p>
            <a:pPr lvl="1">
              <a:lnSpc>
                <a:spcPct val="80000"/>
              </a:lnSpc>
            </a:pPr>
            <a:r>
              <a:rPr lang="en-US" sz="1800"/>
              <a:t>Differentiated Instruction</a:t>
            </a:r>
          </a:p>
          <a:p>
            <a:pPr lvl="1">
              <a:lnSpc>
                <a:spcPct val="80000"/>
              </a:lnSpc>
            </a:pPr>
            <a:r>
              <a:rPr lang="en-US" sz="1800"/>
              <a:t>Multiple Intelligences</a:t>
            </a:r>
          </a:p>
          <a:p>
            <a:pPr lvl="1">
              <a:lnSpc>
                <a:spcPct val="80000"/>
              </a:lnSpc>
            </a:pPr>
            <a:r>
              <a:rPr lang="en-US" sz="1800"/>
              <a:t>P21:  Learning and Innovation Skills</a:t>
            </a:r>
          </a:p>
          <a:p>
            <a:pPr>
              <a:lnSpc>
                <a:spcPct val="80000"/>
              </a:lnSpc>
            </a:pPr>
            <a:r>
              <a:rPr lang="en-US" sz="2000"/>
              <a:t>Please share in jigsaw groups key ideas and connections in the Defined STEM performance task and video.</a:t>
            </a:r>
            <a:endParaRPr lang="en-US" sz="2000" b="1"/>
          </a:p>
          <a:p>
            <a:pPr>
              <a:lnSpc>
                <a:spcPct val="80000"/>
              </a:lnSpc>
            </a:pPr>
            <a:endParaRPr lang="en-US" sz="20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en-US"/>
          </a:p>
        </p:txBody>
      </p:sp>
      <p:sp>
        <p:nvSpPr>
          <p:cNvPr id="10243" name="Rectangle 3"/>
          <p:cNvSpPr>
            <a:spLocks noGrp="1" noChangeArrowheads="1"/>
          </p:cNvSpPr>
          <p:nvPr>
            <p:ph type="body" idx="1"/>
          </p:nvPr>
        </p:nvSpPr>
        <p:spPr/>
        <p:txBody>
          <a:bodyPr/>
          <a:lstStyle/>
          <a:p>
            <a:r>
              <a:rPr lang="en-US" dirty="0"/>
              <a:t>We would like to get to know you!  </a:t>
            </a:r>
          </a:p>
          <a:p>
            <a:pPr lvl="1">
              <a:buFontTx/>
              <a:buChar char="•"/>
            </a:pPr>
            <a:r>
              <a:rPr lang="en-US" dirty="0"/>
              <a:t>What is your name?  </a:t>
            </a:r>
          </a:p>
          <a:p>
            <a:pPr lvl="1">
              <a:buFontTx/>
              <a:buChar char="•"/>
            </a:pPr>
            <a:r>
              <a:rPr lang="en-US" dirty="0"/>
              <a:t>What do you do</a:t>
            </a:r>
            <a:r>
              <a:rPr lang="en-US" dirty="0" smtClean="0"/>
              <a:t>?</a:t>
            </a:r>
            <a:endParaRPr lang="en-US" dirty="0"/>
          </a:p>
          <a:p>
            <a:pPr>
              <a:buNone/>
            </a:pPr>
            <a:r>
              <a:rPr lang="en-US" dirty="0" smtClean="0"/>
              <a:t>On a large post-it, record this info.</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en-US"/>
          </a:p>
        </p:txBody>
      </p:sp>
      <p:sp>
        <p:nvSpPr>
          <p:cNvPr id="19459" name="Rectangle 3"/>
          <p:cNvSpPr>
            <a:spLocks noGrp="1" noChangeArrowheads="1"/>
          </p:cNvSpPr>
          <p:nvPr>
            <p:ph type="body" idx="1"/>
          </p:nvPr>
        </p:nvSpPr>
        <p:spPr/>
        <p:txBody>
          <a:bodyPr/>
          <a:lstStyle/>
          <a:p>
            <a:pPr algn="ctr">
              <a:lnSpc>
                <a:spcPct val="80000"/>
              </a:lnSpc>
              <a:buFontTx/>
              <a:buNone/>
            </a:pPr>
            <a:r>
              <a:rPr lang="en-US" sz="1800" b="1"/>
              <a:t>Exit Ticket</a:t>
            </a:r>
            <a:endParaRPr lang="en-US" sz="1800"/>
          </a:p>
          <a:p>
            <a:pPr>
              <a:lnSpc>
                <a:spcPct val="80000"/>
              </a:lnSpc>
              <a:buFontTx/>
              <a:buNone/>
            </a:pPr>
            <a:endParaRPr lang="en-US" sz="1800"/>
          </a:p>
          <a:p>
            <a:pPr>
              <a:lnSpc>
                <a:spcPct val="80000"/>
              </a:lnSpc>
              <a:buFontTx/>
              <a:buNone/>
            </a:pPr>
            <a:r>
              <a:rPr lang="en-US" sz="1800"/>
              <a:t>In PAIUnet:  Defined Stem Learning Community, please select one of the following forums and respond!</a:t>
            </a:r>
            <a:endParaRPr lang="en-US" sz="1800" b="1">
              <a:hlinkClick r:id="rId2"/>
            </a:endParaRPr>
          </a:p>
          <a:p>
            <a:pPr>
              <a:lnSpc>
                <a:spcPct val="80000"/>
              </a:lnSpc>
              <a:buFontTx/>
              <a:buNone/>
            </a:pPr>
            <a:r>
              <a:rPr lang="en-US" sz="1800" b="1">
                <a:hlinkClick r:id="rId2"/>
              </a:rPr>
              <a:t>21st Century Learning and Innovation Skills</a:t>
            </a:r>
            <a:endParaRPr lang="en-US" sz="1800"/>
          </a:p>
          <a:p>
            <a:pPr lvl="1">
              <a:lnSpc>
                <a:spcPct val="80000"/>
              </a:lnSpc>
            </a:pPr>
            <a:r>
              <a:rPr lang="en-US" sz="1600"/>
              <a:t>How do Defined STEM resources provide opportunities for students to apply 21st century learning and innovation skills?</a:t>
            </a:r>
            <a:endParaRPr lang="en-US" sz="1600" b="1">
              <a:hlinkClick r:id="rId3"/>
            </a:endParaRPr>
          </a:p>
          <a:p>
            <a:pPr>
              <a:lnSpc>
                <a:spcPct val="80000"/>
              </a:lnSpc>
              <a:buFontTx/>
              <a:buNone/>
            </a:pPr>
            <a:r>
              <a:rPr lang="en-US" sz="1800" b="1">
                <a:hlinkClick r:id="rId3"/>
              </a:rPr>
              <a:t>Multiple Intelligences</a:t>
            </a:r>
            <a:endParaRPr lang="en-US" sz="1800"/>
          </a:p>
          <a:p>
            <a:pPr lvl="1">
              <a:lnSpc>
                <a:spcPct val="80000"/>
              </a:lnSpc>
            </a:pPr>
            <a:r>
              <a:rPr lang="en-US" sz="1600"/>
              <a:t>How do resources in Defined STEM empower learners through the multiple intelligences?</a:t>
            </a:r>
            <a:endParaRPr lang="en-US" sz="1600" b="1">
              <a:hlinkClick r:id="rId4"/>
            </a:endParaRPr>
          </a:p>
          <a:p>
            <a:pPr>
              <a:lnSpc>
                <a:spcPct val="80000"/>
              </a:lnSpc>
              <a:buFontTx/>
              <a:buNone/>
            </a:pPr>
            <a:r>
              <a:rPr lang="en-US" sz="1800" b="1">
                <a:hlinkClick r:id="rId4"/>
              </a:rPr>
              <a:t>Webb's Depth of Knowledge</a:t>
            </a:r>
            <a:endParaRPr lang="en-US" sz="1800"/>
          </a:p>
          <a:p>
            <a:pPr lvl="1">
              <a:lnSpc>
                <a:spcPct val="80000"/>
              </a:lnSpc>
            </a:pPr>
            <a:r>
              <a:rPr lang="en-US" sz="1600"/>
              <a:t>How do resources in Defined STEM connect with higher levels of Webb's Depth of Knowledge?</a:t>
            </a:r>
            <a:endParaRPr lang="en-US" sz="1600" b="1">
              <a:hlinkClick r:id="rId5"/>
            </a:endParaRPr>
          </a:p>
          <a:p>
            <a:pPr>
              <a:lnSpc>
                <a:spcPct val="80000"/>
              </a:lnSpc>
              <a:buFontTx/>
              <a:buNone/>
            </a:pPr>
            <a:r>
              <a:rPr lang="en-US" sz="1800" b="1">
                <a:hlinkClick r:id="rId5"/>
              </a:rPr>
              <a:t>Differentiated Instruction</a:t>
            </a:r>
            <a:endParaRPr lang="en-US" sz="1800"/>
          </a:p>
          <a:p>
            <a:pPr lvl="1">
              <a:lnSpc>
                <a:spcPct val="80000"/>
              </a:lnSpc>
            </a:pPr>
            <a:r>
              <a:rPr lang="en-US" sz="1600"/>
              <a:t>How do Defined STEM resources support differentiation of content, assessment and instruction? </a:t>
            </a:r>
          </a:p>
          <a:p>
            <a:pPr>
              <a:lnSpc>
                <a:spcPct val="80000"/>
              </a:lnSpc>
            </a:pPr>
            <a:endParaRPr lang="en-US" sz="180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a:p>
        </p:txBody>
      </p:sp>
      <p:sp>
        <p:nvSpPr>
          <p:cNvPr id="20483" name="Rectangle 3"/>
          <p:cNvSpPr>
            <a:spLocks noGrp="1" noChangeArrowheads="1"/>
          </p:cNvSpPr>
          <p:nvPr>
            <p:ph type="body" idx="1"/>
          </p:nvPr>
        </p:nvSpPr>
        <p:spPr/>
        <p:txBody>
          <a:bodyPr/>
          <a:lstStyle/>
          <a:p>
            <a:pPr algn="ctr">
              <a:lnSpc>
                <a:spcPct val="80000"/>
              </a:lnSpc>
              <a:buFontTx/>
              <a:buNone/>
            </a:pPr>
            <a:r>
              <a:rPr lang="en-US" sz="2400"/>
              <a:t>Navigation of Defined STEM, Exploration and Connecting the Dots</a:t>
            </a:r>
          </a:p>
          <a:p>
            <a:pPr>
              <a:lnSpc>
                <a:spcPct val="80000"/>
              </a:lnSpc>
            </a:pPr>
            <a:r>
              <a:rPr lang="en-US" sz="2400"/>
              <a:t>We will now have experience of navigating Defined STEM resources @ </a:t>
            </a:r>
            <a:r>
              <a:rPr lang="en-US" sz="2400">
                <a:hlinkClick r:id="rId2"/>
              </a:rPr>
              <a:t>http://stem.definedlearning.com</a:t>
            </a:r>
            <a:r>
              <a:rPr lang="en-US" sz="2400"/>
              <a:t> </a:t>
            </a:r>
          </a:p>
          <a:p>
            <a:pPr>
              <a:lnSpc>
                <a:spcPct val="80000"/>
              </a:lnSpc>
            </a:pPr>
            <a:r>
              <a:rPr lang="en-US" sz="2400"/>
              <a:t>Please see facilitation script for guidance.  </a:t>
            </a:r>
          </a:p>
          <a:p>
            <a:pPr lvl="1">
              <a:lnSpc>
                <a:spcPct val="80000"/>
              </a:lnSpc>
            </a:pPr>
            <a:r>
              <a:rPr lang="en-US" sz="2000"/>
              <a:t>You will be given time to explore site and areas of interest.</a:t>
            </a:r>
          </a:p>
          <a:p>
            <a:pPr lvl="1">
              <a:lnSpc>
                <a:spcPct val="80000"/>
              </a:lnSpc>
            </a:pPr>
            <a:r>
              <a:rPr lang="en-US" sz="2000"/>
              <a:t>Please select one performance task and video. </a:t>
            </a:r>
          </a:p>
          <a:p>
            <a:pPr lvl="1">
              <a:lnSpc>
                <a:spcPct val="80000"/>
              </a:lnSpc>
            </a:pPr>
            <a:r>
              <a:rPr lang="en-US" sz="2000"/>
              <a:t>Please download “connecting the dots” worksheet from “content manager” in learning community.</a:t>
            </a:r>
          </a:p>
          <a:p>
            <a:pPr lvl="1">
              <a:lnSpc>
                <a:spcPct val="80000"/>
              </a:lnSpc>
            </a:pPr>
            <a:r>
              <a:rPr lang="en-US" sz="2000"/>
              <a:t>Analyze the resources you located in Defined STEN</a:t>
            </a:r>
          </a:p>
          <a:p>
            <a:pPr lvl="1">
              <a:lnSpc>
                <a:spcPct val="80000"/>
              </a:lnSpc>
            </a:pPr>
            <a:r>
              <a:rPr lang="en-US" sz="2000"/>
              <a:t>Document your findings related to the elements contained in “Connect the Dot” worksheet!</a:t>
            </a:r>
          </a:p>
          <a:p>
            <a:pPr>
              <a:lnSpc>
                <a:spcPct val="80000"/>
              </a:lnSpc>
            </a:pPr>
            <a:endParaRPr lang="en-US" sz="240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en-US"/>
          </a:p>
        </p:txBody>
      </p:sp>
      <p:sp>
        <p:nvSpPr>
          <p:cNvPr id="21507" name="Rectangle 3"/>
          <p:cNvSpPr>
            <a:spLocks noGrp="1" noChangeArrowheads="1"/>
          </p:cNvSpPr>
          <p:nvPr>
            <p:ph type="body" idx="1"/>
          </p:nvPr>
        </p:nvSpPr>
        <p:spPr/>
        <p:txBody>
          <a:bodyPr/>
          <a:lstStyle/>
          <a:p>
            <a:pPr algn="ctr">
              <a:buFontTx/>
              <a:buNone/>
            </a:pPr>
            <a:r>
              <a:rPr lang="en-US" sz="2800" dirty="0" smtClean="0"/>
              <a:t>Evaluation</a:t>
            </a:r>
            <a:endParaRPr lang="en-US" sz="2800" dirty="0"/>
          </a:p>
          <a:p>
            <a:r>
              <a:rPr lang="en-US" sz="2800" dirty="0" smtClean="0"/>
              <a:t>How can Defined STEM support student learning in your district/classroom?</a:t>
            </a:r>
          </a:p>
          <a:p>
            <a:r>
              <a:rPr lang="en-US" sz="2800" dirty="0" smtClean="0"/>
              <a:t>How </a:t>
            </a:r>
            <a:r>
              <a:rPr lang="en-US" sz="2800" dirty="0"/>
              <a:t>can the Defined STEM resources be used in a traditional face to face classroom?</a:t>
            </a:r>
          </a:p>
          <a:p>
            <a:r>
              <a:rPr lang="en-US" sz="2800" dirty="0"/>
              <a:t>How can Defined STEM resources be used beyond traditional classroom? </a:t>
            </a:r>
            <a:endParaRPr lang="en-US" sz="2800" dirty="0" smtClean="0"/>
          </a:p>
          <a:p>
            <a:endParaRPr lang="en-US" sz="2800" dirty="0"/>
          </a:p>
          <a:p>
            <a:endParaRPr lang="en-US" sz="28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pPr algn="ctr">
              <a:buFontTx/>
              <a:buNone/>
            </a:pPr>
            <a:r>
              <a:rPr lang="en-US" dirty="0"/>
              <a:t>Questions, </a:t>
            </a:r>
            <a:r>
              <a:rPr lang="en-US" dirty="0" smtClean="0"/>
              <a:t>Evaluation </a:t>
            </a:r>
            <a:r>
              <a:rPr lang="en-US" dirty="0"/>
              <a:t>and Next </a:t>
            </a:r>
            <a:r>
              <a:rPr lang="en-US" dirty="0" smtClean="0"/>
              <a:t>Steps</a:t>
            </a:r>
          </a:p>
          <a:p>
            <a:r>
              <a:rPr lang="en-US" dirty="0" smtClean="0"/>
              <a:t>Who will you share this training with? Which audiences will find relevance with Defined STEM?</a:t>
            </a:r>
            <a:endParaRPr lang="en-US" dirty="0"/>
          </a:p>
          <a:p>
            <a:pPr algn="ctr">
              <a:buFontTx/>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n-US"/>
          </a:p>
        </p:txBody>
      </p:sp>
      <p:sp>
        <p:nvSpPr>
          <p:cNvPr id="23555" name="Rectangle 3"/>
          <p:cNvSpPr>
            <a:spLocks noGrp="1" noChangeArrowheads="1"/>
          </p:cNvSpPr>
          <p:nvPr>
            <p:ph type="body" idx="1"/>
          </p:nvPr>
        </p:nvSpPr>
        <p:spPr>
          <a:xfrm>
            <a:off x="533400" y="2209800"/>
            <a:ext cx="8610600" cy="3992563"/>
          </a:xfrm>
        </p:spPr>
        <p:txBody>
          <a:bodyPr/>
          <a:lstStyle/>
          <a:p>
            <a:pPr algn="ctr">
              <a:buFontTx/>
              <a:buNone/>
            </a:pPr>
            <a:r>
              <a:rPr lang="en-US" u="sng" dirty="0" smtClean="0">
                <a:sym typeface="Wingdings" pitchFamily="2" charset="2"/>
              </a:rPr>
              <a:t>Contacts for Support</a:t>
            </a:r>
          </a:p>
          <a:p>
            <a:pPr>
              <a:buNone/>
            </a:pPr>
            <a:r>
              <a:rPr lang="en-US" dirty="0" smtClean="0">
                <a:sym typeface="Wingdings" pitchFamily="2" charset="2"/>
              </a:rPr>
              <a:t>Kevin Conner (IET) kevin.conner@aiu3.net</a:t>
            </a:r>
          </a:p>
          <a:p>
            <a:pPr>
              <a:buNone/>
            </a:pPr>
            <a:r>
              <a:rPr lang="en-US" dirty="0" smtClean="0">
                <a:sym typeface="Wingdings" pitchFamily="2" charset="2"/>
              </a:rPr>
              <a:t>Jana Baxter (IET) jana.baxter@aiu3.net</a:t>
            </a:r>
          </a:p>
          <a:p>
            <a:pPr>
              <a:buNone/>
            </a:pPr>
            <a:r>
              <a:rPr lang="en-US" dirty="0" smtClean="0">
                <a:sym typeface="Wingdings" pitchFamily="2" charset="2"/>
              </a:rPr>
              <a:t>Mike Fierle (MSC) michael.fierle@aiu3.net</a:t>
            </a:r>
          </a:p>
          <a:p>
            <a:pPr>
              <a:buNone/>
            </a:pPr>
            <a:r>
              <a:rPr lang="en-US" dirty="0" smtClean="0">
                <a:sym typeface="Wingdings" pitchFamily="2" charset="2"/>
              </a:rPr>
              <a:t>Gabriela Rose (MSC) gabriela.rose@aiu3.net</a:t>
            </a:r>
          </a:p>
          <a:p>
            <a:pPr>
              <a:buNone/>
            </a:pPr>
            <a:r>
              <a:rPr lang="en-US" dirty="0" smtClean="0">
                <a:sym typeface="Wingdings" pitchFamily="2" charset="2"/>
              </a:rPr>
              <a:t>Bonnie Dyer (CIPD) bonnie.dyer@aiu3.net</a:t>
            </a:r>
            <a:endParaRPr lang="en-US" dirty="0">
              <a:sym typeface="Wingdings" pitchFamily="2" charset="2"/>
            </a:endParaRPr>
          </a:p>
          <a:p>
            <a:pPr algn="ctr">
              <a:buFontTx/>
              <a:buNone/>
            </a:pP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n-US"/>
          </a:p>
        </p:txBody>
      </p:sp>
      <p:sp>
        <p:nvSpPr>
          <p:cNvPr id="23555" name="Rectangle 3"/>
          <p:cNvSpPr>
            <a:spLocks noGrp="1" noChangeArrowheads="1"/>
          </p:cNvSpPr>
          <p:nvPr>
            <p:ph type="body" idx="1"/>
          </p:nvPr>
        </p:nvSpPr>
        <p:spPr>
          <a:xfrm>
            <a:off x="533400" y="2209800"/>
            <a:ext cx="8610600" cy="3992563"/>
          </a:xfrm>
        </p:spPr>
        <p:txBody>
          <a:bodyPr/>
          <a:lstStyle/>
          <a:p>
            <a:pPr algn="ctr">
              <a:buFontTx/>
              <a:buNone/>
            </a:pPr>
            <a:r>
              <a:rPr lang="en-US" u="sng" dirty="0" smtClean="0">
                <a:sym typeface="Wingdings" pitchFamily="2" charset="2"/>
              </a:rPr>
              <a:t>Contacts for Support</a:t>
            </a:r>
          </a:p>
          <a:p>
            <a:pPr>
              <a:buNone/>
            </a:pPr>
            <a:r>
              <a:rPr lang="en-US" dirty="0" smtClean="0">
                <a:sym typeface="Wingdings" pitchFamily="2" charset="2"/>
              </a:rPr>
              <a:t>Cindy Shaffer (WIU) cshaffer@wiu.k12.us</a:t>
            </a:r>
          </a:p>
          <a:p>
            <a:pPr>
              <a:buNone/>
            </a:pPr>
            <a:r>
              <a:rPr lang="en-US" dirty="0" smtClean="0">
                <a:sym typeface="Wingdings" pitchFamily="2" charset="2"/>
              </a:rPr>
              <a:t>Mike Fierle (MSC) michael.fierle@aiu3.net</a:t>
            </a:r>
          </a:p>
          <a:p>
            <a:pPr>
              <a:buNone/>
            </a:pPr>
            <a:r>
              <a:rPr lang="en-US" dirty="0" smtClean="0">
                <a:sym typeface="Wingdings" pitchFamily="2" charset="2"/>
              </a:rPr>
              <a:t>Gabriela Rose (MSC) </a:t>
            </a:r>
            <a:r>
              <a:rPr lang="en-US" dirty="0" smtClean="0">
                <a:sym typeface="Wingdings" pitchFamily="2" charset="2"/>
                <a:hlinkClick r:id="rId2"/>
              </a:rPr>
              <a:t>gabriela.rose@aiu3.net</a:t>
            </a:r>
            <a:endParaRPr lang="en-US" dirty="0" smtClean="0">
              <a:sym typeface="Wingdings" pitchFamily="2" charset="2"/>
            </a:endParaRPr>
          </a:p>
          <a:p>
            <a:pPr algn="ctr">
              <a:buFontTx/>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n-US"/>
          </a:p>
        </p:txBody>
      </p:sp>
      <p:sp>
        <p:nvSpPr>
          <p:cNvPr id="11267" name="Rectangle 3"/>
          <p:cNvSpPr>
            <a:spLocks noGrp="1" noChangeArrowheads="1"/>
          </p:cNvSpPr>
          <p:nvPr>
            <p:ph type="body" idx="1"/>
          </p:nvPr>
        </p:nvSpPr>
        <p:spPr/>
        <p:txBody>
          <a:bodyPr/>
          <a:lstStyle/>
          <a:p>
            <a:r>
              <a:rPr lang="en-US" dirty="0" smtClean="0"/>
              <a:t>How do you define STEM? What is your vision for STEM education?</a:t>
            </a:r>
          </a:p>
          <a:p>
            <a:pPr lvl="1"/>
            <a:r>
              <a:rPr lang="en-US" dirty="0" smtClean="0"/>
              <a:t>Science, Technology, Engineering, Mathematics</a:t>
            </a:r>
          </a:p>
          <a:p>
            <a:r>
              <a:rPr lang="en-US" dirty="0" smtClean="0"/>
              <a:t>What does </a:t>
            </a:r>
            <a:r>
              <a:rPr lang="en-US" dirty="0" smtClean="0"/>
              <a:t>research say</a:t>
            </a:r>
            <a:r>
              <a:rPr lang="en-US" dirty="0" smtClean="0"/>
              <a:t>?</a:t>
            </a:r>
            <a:endParaRPr lang="en-US" b="1" dirty="0"/>
          </a:p>
          <a:p>
            <a:r>
              <a:rPr lang="en-US" b="1" dirty="0"/>
              <a:t>Video:  </a:t>
            </a:r>
            <a:r>
              <a:rPr lang="en-US" dirty="0">
                <a:hlinkClick r:id="rId3"/>
              </a:rPr>
              <a:t>STEM Education-Tools to Change the World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 calcmode="lin" valueType="num">
                                      <p:cBhvr additive="base">
                                        <p:cTn id="7"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anim calcmode="lin" valueType="num">
                                      <p:cBhvr additive="base">
                                        <p:cTn id="13"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 calcmode="lin" valueType="num">
                                      <p:cBhvr additive="base">
                                        <p:cTn id="17"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267">
                                            <p:txEl>
                                              <p:pRg st="3" end="3"/>
                                            </p:txEl>
                                          </p:spTgt>
                                        </p:tgtEl>
                                        <p:attrNameLst>
                                          <p:attrName>style.visibility</p:attrName>
                                        </p:attrNameLst>
                                      </p:cBhvr>
                                      <p:to>
                                        <p:strVal val="visible"/>
                                      </p:to>
                                    </p:set>
                                    <p:anim calcmode="lin" valueType="num">
                                      <p:cBhvr additive="base">
                                        <p:cTn id="23"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n-US"/>
          </a:p>
        </p:txBody>
      </p:sp>
      <p:sp>
        <p:nvSpPr>
          <p:cNvPr id="11267" name="Rectangle 3"/>
          <p:cNvSpPr>
            <a:spLocks noGrp="1" noChangeArrowheads="1"/>
          </p:cNvSpPr>
          <p:nvPr>
            <p:ph type="body" idx="1"/>
          </p:nvPr>
        </p:nvSpPr>
        <p:spPr/>
        <p:txBody>
          <a:bodyPr/>
          <a:lstStyle/>
          <a:p>
            <a:r>
              <a:rPr lang="en-US" dirty="0" smtClean="0"/>
              <a:t>What are the 21</a:t>
            </a:r>
            <a:r>
              <a:rPr lang="en-US" baseline="30000" dirty="0" smtClean="0"/>
              <a:t>st</a:t>
            </a:r>
            <a:r>
              <a:rPr lang="en-US" dirty="0" smtClean="0"/>
              <a:t> Century Skills? </a:t>
            </a:r>
          </a:p>
          <a:p>
            <a:pPr lvl="1"/>
            <a:r>
              <a:rPr lang="en-US" dirty="0" smtClean="0"/>
              <a:t>Jot down some ideas</a:t>
            </a:r>
          </a:p>
          <a:p>
            <a:pPr lvl="1"/>
            <a:r>
              <a:rPr lang="en-US" dirty="0" smtClean="0"/>
              <a:t>As a small groups record ideas on post-it (one idea per post-it)</a:t>
            </a:r>
          </a:p>
          <a:p>
            <a:r>
              <a:rPr lang="en-US" dirty="0" smtClean="0"/>
              <a:t>Large group share</a:t>
            </a:r>
          </a:p>
          <a:p>
            <a:r>
              <a:rPr lang="en-US" dirty="0" smtClean="0"/>
              <a:t>The Partnership for 21</a:t>
            </a:r>
            <a:r>
              <a:rPr lang="en-US" baseline="30000" dirty="0" smtClean="0"/>
              <a:t>st</a:t>
            </a:r>
            <a:r>
              <a:rPr lang="en-US" dirty="0" smtClean="0"/>
              <a:t> Century Skills Framework</a:t>
            </a:r>
          </a:p>
          <a:p>
            <a:pPr lvl="1"/>
            <a:r>
              <a:rPr lang="en-US" dirty="0" smtClean="0">
                <a:hlinkClick r:id="rId3"/>
              </a:rPr>
              <a:t>http://www.p21.org</a:t>
            </a:r>
            <a:endParaRPr lang="en-US" dirty="0" smtClean="0"/>
          </a:p>
          <a:p>
            <a:pPr lvl="1"/>
            <a:endParaRPr lang="en-US" dirty="0" smtClean="0"/>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 calcmode="lin" valueType="num">
                                      <p:cBhvr additive="base">
                                        <p:cTn id="11"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anim calcmode="lin" valueType="num">
                                      <p:cBhvr additive="base">
                                        <p:cTn id="15"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267">
                                            <p:txEl>
                                              <p:pRg st="3" end="3"/>
                                            </p:txEl>
                                          </p:spTgt>
                                        </p:tgtEl>
                                        <p:attrNameLst>
                                          <p:attrName>style.visibility</p:attrName>
                                        </p:attrNameLst>
                                      </p:cBhvr>
                                      <p:to>
                                        <p:strVal val="visible"/>
                                      </p:to>
                                    </p:set>
                                    <p:anim calcmode="lin" valueType="num">
                                      <p:cBhvr additive="base">
                                        <p:cTn id="21"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267">
                                            <p:txEl>
                                              <p:pRg st="4" end="4"/>
                                            </p:txEl>
                                          </p:spTgt>
                                        </p:tgtEl>
                                        <p:attrNameLst>
                                          <p:attrName>style.visibility</p:attrName>
                                        </p:attrNameLst>
                                      </p:cBhvr>
                                      <p:to>
                                        <p:strVal val="visible"/>
                                      </p:to>
                                    </p:set>
                                    <p:anim calcmode="lin" valueType="num">
                                      <p:cBhvr additive="base">
                                        <p:cTn id="27"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267">
                                            <p:txEl>
                                              <p:pRg st="5" end="5"/>
                                            </p:txEl>
                                          </p:spTgt>
                                        </p:tgtEl>
                                        <p:attrNameLst>
                                          <p:attrName>style.visibility</p:attrName>
                                        </p:attrNameLst>
                                      </p:cBhvr>
                                      <p:to>
                                        <p:strVal val="visible"/>
                                      </p:to>
                                    </p:set>
                                    <p:anim calcmode="lin" valueType="num">
                                      <p:cBhvr additive="base">
                                        <p:cTn id="31" dur="5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21_rainbow_id254.jpg"/>
          <p:cNvPicPr>
            <a:picLocks noGrp="1" noChangeAspect="1"/>
          </p:cNvPicPr>
          <p:nvPr>
            <p:ph idx="1"/>
          </p:nvPr>
        </p:nvPicPr>
        <p:blipFill>
          <a:blip r:embed="rId3" cstate="print"/>
          <a:stretch>
            <a:fillRect/>
          </a:stretch>
        </p:blipFill>
        <p:spPr>
          <a:xfrm>
            <a:off x="1861202" y="2133600"/>
            <a:ext cx="6292198" cy="4633691"/>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dirty="0"/>
          </a:p>
        </p:txBody>
      </p:sp>
      <p:sp>
        <p:nvSpPr>
          <p:cNvPr id="14339" name="Rectangle 3"/>
          <p:cNvSpPr>
            <a:spLocks noGrp="1" noChangeArrowheads="1"/>
          </p:cNvSpPr>
          <p:nvPr>
            <p:ph type="body" idx="1"/>
          </p:nvPr>
        </p:nvSpPr>
        <p:spPr/>
        <p:txBody>
          <a:bodyPr/>
          <a:lstStyle/>
          <a:p>
            <a:pPr algn="ctr">
              <a:lnSpc>
                <a:spcPct val="80000"/>
              </a:lnSpc>
              <a:buNone/>
            </a:pPr>
            <a:r>
              <a:rPr lang="en-US" b="1" dirty="0" smtClean="0"/>
              <a:t>Connecting to 21</a:t>
            </a:r>
            <a:r>
              <a:rPr lang="en-US" b="1" baseline="30000" dirty="0" smtClean="0"/>
              <a:t>st</a:t>
            </a:r>
            <a:r>
              <a:rPr lang="en-US" b="1" dirty="0" smtClean="0"/>
              <a:t> Century Skills</a:t>
            </a:r>
          </a:p>
          <a:p>
            <a:pPr>
              <a:lnSpc>
                <a:spcPct val="80000"/>
              </a:lnSpc>
              <a:buNone/>
            </a:pPr>
            <a:endParaRPr lang="en-US" b="1" dirty="0" smtClean="0"/>
          </a:p>
          <a:p>
            <a:pPr>
              <a:lnSpc>
                <a:spcPct val="80000"/>
              </a:lnSpc>
              <a:buNone/>
            </a:pPr>
            <a:r>
              <a:rPr lang="en-US" dirty="0" smtClean="0"/>
              <a:t>While </a:t>
            </a:r>
            <a:r>
              <a:rPr lang="en-US" dirty="0"/>
              <a:t>viewing </a:t>
            </a:r>
            <a:r>
              <a:rPr lang="en-US" dirty="0" smtClean="0"/>
              <a:t>video</a:t>
            </a:r>
            <a:r>
              <a:rPr lang="en-US" dirty="0"/>
              <a:t> </a:t>
            </a:r>
            <a:r>
              <a:rPr lang="en-US" dirty="0" smtClean="0"/>
              <a:t>look for connections to the </a:t>
            </a:r>
            <a:r>
              <a:rPr lang="en-US" u="sng" dirty="0" smtClean="0"/>
              <a:t>21</a:t>
            </a:r>
            <a:r>
              <a:rPr lang="en-US" u="sng" baseline="30000" dirty="0" smtClean="0"/>
              <a:t>st</a:t>
            </a:r>
            <a:r>
              <a:rPr lang="en-US" u="sng" dirty="0" smtClean="0"/>
              <a:t> Century Skills</a:t>
            </a:r>
            <a:r>
              <a:rPr lang="en-US" dirty="0" smtClean="0"/>
              <a:t>: </a:t>
            </a:r>
            <a:endParaRPr lang="en-US" dirty="0"/>
          </a:p>
          <a:p>
            <a:pPr lvl="1">
              <a:lnSpc>
                <a:spcPct val="80000"/>
              </a:lnSpc>
              <a:buFontTx/>
              <a:buAutoNum type="arabicPeriod"/>
            </a:pPr>
            <a:r>
              <a:rPr lang="en-US" sz="3200" dirty="0"/>
              <a:t>Content connections in relation to Academic Standards &amp; Skill applications </a:t>
            </a:r>
          </a:p>
          <a:p>
            <a:pPr lvl="1">
              <a:lnSpc>
                <a:spcPct val="80000"/>
              </a:lnSpc>
              <a:buFontTx/>
              <a:buAutoNum type="arabicPeriod"/>
            </a:pPr>
            <a:r>
              <a:rPr lang="en-US" sz="3200" dirty="0"/>
              <a:t>Creativity &amp; Innovation </a:t>
            </a:r>
          </a:p>
          <a:p>
            <a:pPr lvl="1">
              <a:lnSpc>
                <a:spcPct val="80000"/>
              </a:lnSpc>
              <a:buFontTx/>
              <a:buAutoNum type="arabicPeriod"/>
            </a:pPr>
            <a:r>
              <a:rPr lang="en-US" sz="3200" dirty="0"/>
              <a:t>Work Environment &amp; </a:t>
            </a:r>
            <a:r>
              <a:rPr lang="en-US" sz="3200" dirty="0" smtClean="0"/>
              <a:t>Collaboration</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80000"/>
              </a:lnSpc>
            </a:pPr>
            <a:r>
              <a:rPr lang="en-US" sz="2800" b="1" dirty="0" smtClean="0"/>
              <a:t>Video:  </a:t>
            </a:r>
            <a:r>
              <a:rPr lang="en-US" sz="2800" b="1" dirty="0" smtClean="0">
                <a:hlinkClick r:id="rId2"/>
              </a:rPr>
              <a:t>Using Virtual Technology to Assist in Rocket Design</a:t>
            </a:r>
            <a:endParaRPr lang="en-US" sz="2800" dirty="0" smtClean="0"/>
          </a:p>
          <a:p>
            <a:pPr lvl="1">
              <a:lnSpc>
                <a:spcPct val="80000"/>
              </a:lnSpc>
            </a:pPr>
            <a:r>
              <a:rPr lang="en-US" dirty="0" smtClean="0"/>
              <a:t>Please take two minutes to independently document observations.</a:t>
            </a:r>
          </a:p>
          <a:p>
            <a:pPr lvl="1">
              <a:lnSpc>
                <a:spcPct val="80000"/>
              </a:lnSpc>
            </a:pPr>
            <a:r>
              <a:rPr lang="en-US" dirty="0" smtClean="0"/>
              <a:t>In groups, identify top 5 connections related to the area of focus.  </a:t>
            </a:r>
          </a:p>
          <a:p>
            <a:pPr lvl="1">
              <a:lnSpc>
                <a:spcPct val="80000"/>
              </a:lnSpc>
            </a:pPr>
            <a:r>
              <a:rPr lang="en-US" dirty="0" smtClean="0"/>
              <a:t>Create a non-linguistic representation of your top 5 connections  </a:t>
            </a:r>
          </a:p>
          <a:p>
            <a:pPr lvl="1">
              <a:lnSpc>
                <a:spcPct val="80000"/>
              </a:lnSpc>
            </a:pPr>
            <a:r>
              <a:rPr lang="en-US" dirty="0" smtClean="0"/>
              <a:t>Gallery walk of “expert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Why is it important for students to have a strong background in STEM regardless of their lifelong aspirations?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en-US"/>
          </a:p>
        </p:txBody>
      </p:sp>
      <p:sp>
        <p:nvSpPr>
          <p:cNvPr id="24579" name="Rectangle 3"/>
          <p:cNvSpPr>
            <a:spLocks noGrp="1" noChangeArrowheads="1"/>
          </p:cNvSpPr>
          <p:nvPr>
            <p:ph type="body" idx="1"/>
          </p:nvPr>
        </p:nvSpPr>
        <p:spPr/>
        <p:txBody>
          <a:bodyPr/>
          <a:lstStyle/>
          <a:p>
            <a:pPr>
              <a:lnSpc>
                <a:spcPct val="80000"/>
              </a:lnSpc>
            </a:pPr>
            <a:r>
              <a:rPr lang="en-US" sz="2000"/>
              <a:t>On July 14, the </a:t>
            </a:r>
            <a:r>
              <a:rPr lang="en-US" sz="2000" b="1"/>
              <a:t>U.S. Department of Commerce’s Economics and Statistics Administration</a:t>
            </a:r>
            <a:r>
              <a:rPr lang="en-US" sz="2000"/>
              <a:t> (ESA) released a new </a:t>
            </a:r>
            <a:r>
              <a:rPr lang="en-US" sz="2000">
                <a:hlinkClick r:id="rId3" tooltip="blocked::http://www.esa.doc.gov/sites/default/files/news/documents/stemfinalyjuly14.pdf"/>
              </a:rPr>
              <a:t>report</a:t>
            </a:r>
            <a:r>
              <a:rPr lang="en-US" sz="2000"/>
              <a:t> that profiles U.S. employment in the </a:t>
            </a:r>
            <a:r>
              <a:rPr lang="en-US" sz="2000" b="1"/>
              <a:t>science, technology, engineering and mathematics </a:t>
            </a:r>
            <a:r>
              <a:rPr lang="en-US" sz="2000"/>
              <a:t>(STEM) fields.  The report, </a:t>
            </a:r>
            <a:r>
              <a:rPr lang="en-US" sz="2000" i="1"/>
              <a:t>STEM: Good Jobs Now and for the Future</a:t>
            </a:r>
            <a:r>
              <a:rPr lang="en-US" sz="2000"/>
              <a:t>, finds that:</a:t>
            </a:r>
          </a:p>
          <a:p>
            <a:pPr lvl="1">
              <a:lnSpc>
                <a:spcPct val="80000"/>
              </a:lnSpc>
            </a:pPr>
            <a:r>
              <a:rPr lang="en-US" sz="1800"/>
              <a:t>In 2010, there were 7.6 million STEM workers in the United States, representing about 1 in 18 workers. </a:t>
            </a:r>
          </a:p>
          <a:p>
            <a:pPr lvl="1">
              <a:lnSpc>
                <a:spcPct val="80000"/>
              </a:lnSpc>
            </a:pPr>
            <a:r>
              <a:rPr lang="en-US" sz="1800"/>
              <a:t>STEM occupations are projected to grow by 17.0 percent from 2008 to 2018, compared to 9.8 percent growth for non-STEM occupations. </a:t>
            </a:r>
          </a:p>
          <a:p>
            <a:pPr lvl="1">
              <a:lnSpc>
                <a:spcPct val="80000"/>
              </a:lnSpc>
            </a:pPr>
            <a:r>
              <a:rPr lang="en-US" sz="1800"/>
              <a:t>STEM workers command higher wages, earning 26 percent more than their non-STEM counterparts. </a:t>
            </a:r>
          </a:p>
          <a:p>
            <a:pPr lvl="1">
              <a:lnSpc>
                <a:spcPct val="80000"/>
              </a:lnSpc>
            </a:pPr>
            <a:r>
              <a:rPr lang="en-US" sz="1800"/>
              <a:t>More than two-thirds of STEM workers have at least a college degree, compared to less than one-third of non-STEM workers. </a:t>
            </a:r>
          </a:p>
          <a:p>
            <a:pPr lvl="1">
              <a:lnSpc>
                <a:spcPct val="80000"/>
              </a:lnSpc>
            </a:pPr>
            <a:r>
              <a:rPr lang="en-US" sz="1800"/>
              <a:t>STEM degree holders enjoy higher earnings, regardless of whether they work in STEM or non-STEM occupations.</a:t>
            </a:r>
          </a:p>
          <a:p>
            <a:pPr>
              <a:lnSpc>
                <a:spcPct val="80000"/>
              </a:lnSpc>
            </a:pPr>
            <a:endParaRPr lang="en-US" sz="20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1774</TotalTime>
  <Words>1274</Words>
  <Application>Microsoft Office PowerPoint</Application>
  <PresentationFormat>On-screen Show (4:3)</PresentationFormat>
  <Paragraphs>162</Paragraphs>
  <Slides>25</Slides>
  <Notes>12</Notes>
  <HiddenSlides>8</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Defined STEM  Training of Trainers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NEIU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PAIUnet Defined STEM  Trainer of Trainers</dc:title>
  <dc:creator>sweiland</dc:creator>
  <cp:lastModifiedBy>WIU</cp:lastModifiedBy>
  <cp:revision>25</cp:revision>
  <dcterms:created xsi:type="dcterms:W3CDTF">2011-05-10T01:32:16Z</dcterms:created>
  <dcterms:modified xsi:type="dcterms:W3CDTF">2012-01-17T13:05:11Z</dcterms:modified>
</cp:coreProperties>
</file>